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8" r:id="rId2"/>
    <p:sldId id="263" r:id="rId3"/>
    <p:sldId id="261" r:id="rId4"/>
    <p:sldId id="256" r:id="rId5"/>
    <p:sldId id="264" r:id="rId6"/>
    <p:sldId id="257" r:id="rId7"/>
    <p:sldId id="266" r:id="rId8"/>
    <p:sldId id="267" r:id="rId9"/>
    <p:sldId id="259" r:id="rId10"/>
    <p:sldId id="265" r:id="rId11"/>
    <p:sldId id="262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4E4E"/>
    <a:srgbClr val="414141"/>
    <a:srgbClr val="FFCC66"/>
    <a:srgbClr val="FF9EC5"/>
    <a:srgbClr val="865F9E"/>
    <a:srgbClr val="BE4E4A"/>
    <a:srgbClr val="025A89"/>
    <a:srgbClr val="C3971A"/>
    <a:srgbClr val="00ADEE"/>
    <a:srgbClr val="99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896" autoAdjust="0"/>
  </p:normalViewPr>
  <p:slideViewPr>
    <p:cSldViewPr snapToGrid="0">
      <p:cViewPr varScale="1">
        <p:scale>
          <a:sx n="35" d="100"/>
          <a:sy n="35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t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091317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– Juan López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“Escribir una cita aquí”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Texto del título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4E4E4E"/>
                </a:solidFill>
                <a:latin typeface="Century Gothic" panose="020B0502020202020204" pitchFamily="34" charset="0"/>
              </a:rPr>
              <a:t>Comparación de tecnologías</a:t>
            </a:r>
            <a:endParaRPr lang="es-ES" dirty="0">
              <a:solidFill>
                <a:srgbClr val="4E4E4E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"/>
          </p:nvPr>
        </p:nvSpPr>
        <p:spPr>
          <a:xfrm>
            <a:off x="1777999" y="6946900"/>
            <a:ext cx="21469927" cy="1714500"/>
          </a:xfrm>
        </p:spPr>
        <p:txBody>
          <a:bodyPr/>
          <a:lstStyle/>
          <a:p>
            <a:r>
              <a:rPr lang="es-ES" dirty="0" smtClean="0">
                <a:solidFill>
                  <a:srgbClr val="4E4E4E"/>
                </a:solidFill>
              </a:rPr>
              <a:t>Android vs iOS</a:t>
            </a:r>
            <a:endParaRPr lang="es-ES" dirty="0">
              <a:solidFill>
                <a:srgbClr val="4E4E4E"/>
              </a:solidFill>
            </a:endParaRPr>
          </a:p>
        </p:txBody>
      </p:sp>
      <p:cxnSp>
        <p:nvCxnSpPr>
          <p:cNvPr id="4" name="Conector recto 3"/>
          <p:cNvCxnSpPr/>
          <p:nvPr/>
        </p:nvCxnSpPr>
        <p:spPr>
          <a:xfrm flipV="1">
            <a:off x="3219034" y="7813964"/>
            <a:ext cx="18477184" cy="847436"/>
          </a:xfrm>
          <a:prstGeom prst="line">
            <a:avLst/>
          </a:prstGeom>
          <a:noFill/>
          <a:ln w="57150" cap="flat">
            <a:solidFill>
              <a:srgbClr val="4E4E4E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hape 120"/>
          <p:cNvSpPr txBox="1">
            <a:spLocks/>
          </p:cNvSpPr>
          <p:nvPr/>
        </p:nvSpPr>
        <p:spPr>
          <a:xfrm>
            <a:off x="17900073" y="10584873"/>
            <a:ext cx="6206836" cy="2474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53585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r" hangingPunct="1"/>
            <a:r>
              <a:rPr lang="es-ES" dirty="0" smtClean="0"/>
              <a:t>Grupo 1 tarde</a:t>
            </a:r>
          </a:p>
          <a:p>
            <a:pPr algn="r" hangingPunct="1"/>
            <a:endParaRPr lang="es-ES" sz="1200" dirty="0" smtClean="0"/>
          </a:p>
          <a:p>
            <a:pPr algn="r" hangingPunct="1"/>
            <a:r>
              <a:rPr lang="es-ES" sz="2400" dirty="0" smtClean="0"/>
              <a:t>Patricia Sotodosos (coordinadora)</a:t>
            </a:r>
          </a:p>
          <a:p>
            <a:pPr algn="r" hangingPunct="1"/>
            <a:r>
              <a:rPr lang="es-ES" sz="2400" dirty="0" smtClean="0"/>
              <a:t>Eduardo Martín</a:t>
            </a:r>
          </a:p>
          <a:p>
            <a:pPr algn="r" hangingPunct="1"/>
            <a:r>
              <a:rPr lang="es-ES" sz="2400" dirty="0" smtClean="0"/>
              <a:t>Roberto Cabrera</a:t>
            </a:r>
          </a:p>
          <a:p>
            <a:pPr algn="r" hangingPunct="1"/>
            <a:r>
              <a:rPr lang="es-ES" sz="2400" dirty="0" smtClean="0"/>
              <a:t>Jesús Melchor</a:t>
            </a:r>
          </a:p>
          <a:p>
            <a:pPr algn="r" hangingPunct="1"/>
            <a:r>
              <a:rPr lang="es-ES" sz="2400" dirty="0" smtClean="0"/>
              <a:t>Eduardo V. Izquierdo</a:t>
            </a:r>
          </a:p>
        </p:txBody>
      </p:sp>
    </p:spTree>
    <p:extLst>
      <p:ext uri="{BB962C8B-B14F-4D97-AF65-F5344CB8AC3E}">
        <p14:creationId xmlns:p14="http://schemas.microsoft.com/office/powerpoint/2010/main" val="30199849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1408560" y="298815"/>
            <a:ext cx="785952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BE4E4A"/>
                </a:solidFill>
              </a:rPr>
              <a:t>Recomendación 2</a:t>
            </a:r>
            <a:endParaRPr dirty="0">
              <a:solidFill>
                <a:srgbClr val="BE4E4A"/>
              </a:solidFill>
            </a:endParaRP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0999" y="2415425"/>
            <a:ext cx="21980237" cy="10755825"/>
          </a:xfrm>
          <a:prstGeom prst="rect">
            <a:avLst/>
          </a:prstGeom>
        </p:spPr>
        <p:txBody>
          <a:bodyPr numCol="2" spcCol="825500" anchor="ctr">
            <a:normAutofit/>
          </a:bodyPr>
          <a:lstStyle/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Descripción.</a:t>
            </a:r>
            <a:r>
              <a:rPr lang="es-ES" sz="3300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Pequeña empresa, desarrollo de app para mejorar servicio cliente.</a:t>
            </a: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u="sng" dirty="0" smtClean="0">
              <a:solidFill>
                <a:schemeClr val="bg2">
                  <a:lumMod val="75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Precio del desarrollo.</a:t>
            </a:r>
            <a:r>
              <a:rPr lang="es-ES" sz="3300" dirty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Varían en función del sistema. Más favorable en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Android (22€).</a:t>
            </a: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 smtClean="0"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Equipo</a:t>
            </a:r>
            <a:r>
              <a:rPr lang="es-ES" sz="3300" b="1" dirty="0" smtClean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.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Con Android no precisan de uno específico.</a:t>
            </a:r>
            <a:endParaRPr lang="es-ES" sz="3300" dirty="0" smtClean="0">
              <a:solidFill>
                <a:schemeClr val="tx1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 smtClean="0">
              <a:solidFill>
                <a:schemeClr val="bg2">
                  <a:lumMod val="75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Periodicidad.</a:t>
            </a:r>
            <a:r>
              <a:rPr lang="es-ES" sz="3300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En Android es un pago único.</a:t>
            </a: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>
              <a:solidFill>
                <a:schemeClr val="bg2">
                  <a:lumMod val="50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Futuros usuarios.</a:t>
            </a:r>
            <a:r>
              <a:rPr lang="es-ES" sz="3300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Existen más usuarios con Android.</a:t>
            </a:r>
            <a:endParaRPr lang="es-ES" sz="3300" dirty="0" smtClean="0">
              <a:solidFill>
                <a:schemeClr val="tx1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cxnSp>
        <p:nvCxnSpPr>
          <p:cNvPr id="5" name="Conector recto 4"/>
          <p:cNvCxnSpPr/>
          <p:nvPr/>
        </p:nvCxnSpPr>
        <p:spPr>
          <a:xfrm flipV="1">
            <a:off x="381000" y="1549400"/>
            <a:ext cx="11875485" cy="311824"/>
          </a:xfrm>
          <a:prstGeom prst="line">
            <a:avLst/>
          </a:prstGeom>
          <a:noFill/>
          <a:ln w="57150" cap="flat">
            <a:solidFill>
              <a:srgbClr val="BE4E4A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6" name="Picture 2" descr="http://www.sagamotor.com/themes/renault_v1/img/encuesta.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7487" y="1549399"/>
            <a:ext cx="12846691" cy="1091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07841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1408560" y="298815"/>
            <a:ext cx="785952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025A89"/>
                </a:solidFill>
              </a:rPr>
              <a:t>Recomendación 3</a:t>
            </a:r>
            <a:endParaRPr dirty="0">
              <a:solidFill>
                <a:srgbClr val="025A89"/>
              </a:solidFill>
            </a:endParaRP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0999" y="2415425"/>
            <a:ext cx="23060892" cy="10755825"/>
          </a:xfrm>
          <a:prstGeom prst="rect">
            <a:avLst/>
          </a:prstGeom>
        </p:spPr>
        <p:txBody>
          <a:bodyPr numCol="2" spcCol="825500" anchor="ctr">
            <a:normAutofit/>
          </a:bodyPr>
          <a:lstStyle/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025A89"/>
                </a:solidFill>
                <a:latin typeface="Helvetica"/>
                <a:ea typeface="Helvetica"/>
                <a:cs typeface="Helvetica"/>
                <a:sym typeface="Helvetica"/>
              </a:rPr>
              <a:t>Descripción</a:t>
            </a:r>
            <a:r>
              <a:rPr lang="es-ES" sz="3300" b="1" dirty="0" smtClean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  <a:r>
              <a:rPr lang="es-ES" sz="3300" dirty="0" smtClean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mpresa de informática que quiere desarrollar una aplicación que haga de tienda a la par que su propia web.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u="sng" dirty="0" smtClean="0">
              <a:solidFill>
                <a:schemeClr val="bg2">
                  <a:lumMod val="75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025A89"/>
                </a:solidFill>
                <a:latin typeface="Helvetica"/>
                <a:ea typeface="Helvetica"/>
                <a:cs typeface="Helvetica"/>
                <a:sym typeface="Helvetica"/>
              </a:rPr>
              <a:t>Precio del desarrollo</a:t>
            </a:r>
            <a:r>
              <a:rPr lang="es-ES" sz="3300" b="1" dirty="0" smtClean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  <a:r>
              <a:rPr lang="es-ES" sz="3300" dirty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Varían en función del sistema. Más favorable en Android.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 smtClean="0"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025A89"/>
                </a:solidFill>
                <a:latin typeface="Helvetica"/>
                <a:ea typeface="Helvetica"/>
                <a:cs typeface="Helvetica"/>
                <a:sym typeface="Helvetica"/>
              </a:rPr>
              <a:t>Seguridad</a:t>
            </a:r>
            <a:r>
              <a:rPr sz="3300" b="1" dirty="0" smtClean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  <a:r>
              <a:rPr lang="es-ES" sz="3300" b="1" dirty="0" smtClean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La seguridad de la tienda de iOS da más confianza a los desarrolladores de la app.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 smtClean="0">
              <a:solidFill>
                <a:schemeClr val="bg2">
                  <a:lumMod val="75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025A89"/>
                </a:solidFill>
                <a:latin typeface="Helvetica"/>
                <a:ea typeface="Helvetica"/>
                <a:cs typeface="Helvetica"/>
                <a:sym typeface="Helvetica"/>
              </a:rPr>
              <a:t>Lenguajes de programación</a:t>
            </a:r>
            <a:r>
              <a:rPr lang="es-ES" sz="3300" b="1" dirty="0" smtClean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  <a:r>
              <a:rPr lang="es-ES" sz="3300" dirty="0" smtClean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D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isponen de más conocimientos en iOS que en Android para desarrollar.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>
              <a:solidFill>
                <a:schemeClr val="bg2">
                  <a:lumMod val="50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025A89"/>
                </a:solidFill>
                <a:latin typeface="Helvetica"/>
                <a:ea typeface="Helvetica"/>
                <a:cs typeface="Helvetica"/>
                <a:sym typeface="Helvetica"/>
              </a:rPr>
              <a:t>Equipos desarrollables.</a:t>
            </a:r>
            <a:r>
              <a:rPr lang="es-ES" sz="3300" dirty="0" smtClean="0">
                <a:solidFill>
                  <a:srgbClr val="025A89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La versión del sistema es actualizable en la mayoría de los dispositivos.</a:t>
            </a:r>
          </a:p>
        </p:txBody>
      </p:sp>
      <p:cxnSp>
        <p:nvCxnSpPr>
          <p:cNvPr id="5" name="Conector recto 4"/>
          <p:cNvCxnSpPr/>
          <p:nvPr/>
        </p:nvCxnSpPr>
        <p:spPr>
          <a:xfrm flipV="1">
            <a:off x="381000" y="1549400"/>
            <a:ext cx="11875485" cy="311824"/>
          </a:xfrm>
          <a:prstGeom prst="line">
            <a:avLst/>
          </a:prstGeom>
          <a:noFill/>
          <a:ln w="57150" cap="flat">
            <a:solidFill>
              <a:srgbClr val="025A89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6" name="Picture 2" descr="http://www.sagamotor.com/themes/renault_v1/img/encuest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7487" y="1549399"/>
            <a:ext cx="12846691" cy="1091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707444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/>
          <p:cNvCxnSpPr/>
          <p:nvPr/>
        </p:nvCxnSpPr>
        <p:spPr>
          <a:xfrm flipV="1">
            <a:off x="448125" y="1493418"/>
            <a:ext cx="17008602" cy="367806"/>
          </a:xfrm>
          <a:prstGeom prst="line">
            <a:avLst/>
          </a:prstGeom>
          <a:noFill/>
          <a:ln w="57150" cap="flat">
            <a:solidFill>
              <a:srgbClr val="99CC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Shape 120"/>
          <p:cNvSpPr/>
          <p:nvPr/>
        </p:nvSpPr>
        <p:spPr>
          <a:xfrm>
            <a:off x="558962" y="284213"/>
            <a:ext cx="16150255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rgbClr val="00ADEE"/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99CC00"/>
                </a:solidFill>
              </a:rPr>
              <a:t>Descripción de Tecnologías - Android</a:t>
            </a:r>
            <a:endParaRPr dirty="0">
              <a:solidFill>
                <a:srgbClr val="99CC00"/>
              </a:solidFill>
            </a:endParaRPr>
          </a:p>
        </p:txBody>
      </p:sp>
      <p:sp>
        <p:nvSpPr>
          <p:cNvPr id="9" name="Shape 119"/>
          <p:cNvSpPr txBox="1">
            <a:spLocks/>
          </p:cNvSpPr>
          <p:nvPr/>
        </p:nvSpPr>
        <p:spPr>
          <a:xfrm>
            <a:off x="558962" y="2492921"/>
            <a:ext cx="12660745" cy="9340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457200" indent="-457200" algn="l" defTabSz="528319" hangingPunct="1">
              <a:spcBef>
                <a:spcPts val="2800"/>
              </a:spcBef>
              <a:buClr>
                <a:srgbClr val="11DD33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Origen:</a:t>
            </a:r>
            <a:r>
              <a:rPr lang="es-ES" sz="2880" smtClean="0">
                <a:solidFill>
                  <a:srgbClr val="99CC00"/>
                </a:solidFill>
              </a:rPr>
              <a:t> </a:t>
            </a:r>
            <a:r>
              <a:rPr lang="es-ES" sz="2880" smtClean="0"/>
              <a:t>Desarrollado por Android Inc. y comprado por Google. Presentado en 2007 y puesto a disposición del publico en 2008.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11DD33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Cualidades:</a:t>
            </a:r>
            <a:r>
              <a:rPr lang="es-ES" sz="2880" smtClean="0">
                <a:solidFill>
                  <a:srgbClr val="99CC00"/>
                </a:solidFill>
              </a:rPr>
              <a:t> </a:t>
            </a:r>
            <a:r>
              <a:rPr lang="es-ES" sz="2880" smtClean="0"/>
              <a:t>Sistema operativo de código abierto, multitarea y con posibilidad de crear sus aplicaciones de forma independiente.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11DD33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Interfaz:</a:t>
            </a:r>
            <a:r>
              <a:rPr lang="es-ES" sz="2880" smtClean="0">
                <a:solidFill>
                  <a:srgbClr val="99CC00"/>
                </a:solidFill>
              </a:rPr>
              <a:t> </a:t>
            </a:r>
            <a:r>
              <a:rPr lang="es-ES" sz="2880" smtClean="0"/>
              <a:t>Barra de herramientas, pantalla principal, cajón de aplicaciones.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11DD33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Seguridad:</a:t>
            </a:r>
            <a:r>
              <a:rPr lang="es-ES" sz="2880" smtClean="0">
                <a:solidFill>
                  <a:srgbClr val="99CC00"/>
                </a:solidFill>
              </a:rPr>
              <a:t> </a:t>
            </a:r>
            <a:r>
              <a:rPr lang="es-ES" sz="2880" smtClean="0"/>
              <a:t>Puede presentar problemas de seguridad.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99CC00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Personalizado:</a:t>
            </a:r>
            <a:r>
              <a:rPr lang="es-ES" sz="2880" smtClean="0">
                <a:solidFill>
                  <a:srgbClr val="99CC00"/>
                </a:solidFill>
              </a:rPr>
              <a:t> </a:t>
            </a:r>
            <a:r>
              <a:rPr lang="es-ES" sz="2880" smtClean="0"/>
              <a:t>Gracias a que existen miles de que se adaptan a nuestras necesidad.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11DD33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Curiosidades</a:t>
            </a:r>
            <a:r>
              <a:rPr lang="es-ES" sz="2880" b="1" smtClean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lang="es-ES" sz="2880" smtClean="0"/>
              <a:t> Google permitió que el código fuente de Android estuviera bajo licencias libres como la de Apache.</a:t>
            </a:r>
            <a:endParaRPr lang="es-ES" sz="2880" dirty="0"/>
          </a:p>
        </p:txBody>
      </p:sp>
      <p:pic>
        <p:nvPicPr>
          <p:cNvPr id="10" name="Picture 2" descr="http://vignette4.wikia.nocookie.net/es.gta/images/2/25/Android-logo.png/revision/latest?cb=2013120108562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53" b="16755"/>
          <a:stretch/>
        </p:blipFill>
        <p:spPr bwMode="auto">
          <a:xfrm>
            <a:off x="14755452" y="2492922"/>
            <a:ext cx="9656258" cy="1125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8979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ubTitle" sz="half" idx="1"/>
          </p:nvPr>
        </p:nvSpPr>
        <p:spPr>
          <a:xfrm>
            <a:off x="685800" y="2181481"/>
            <a:ext cx="12309764" cy="9340985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457200" indent="-457200" algn="l" defTabSz="528319">
              <a:spcBef>
                <a:spcPts val="2800"/>
              </a:spcBef>
              <a:buClr>
                <a:schemeClr val="bg2">
                  <a:lumMod val="50000"/>
                </a:schemeClr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Origen: </a:t>
            </a:r>
            <a:r>
              <a:rPr lang="es-ES" sz="2880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lanzado en verano de 2007, y conocido principalmente por iPhone.</a:t>
            </a:r>
            <a:endParaRPr lang="es-ES" sz="2880" b="1" dirty="0" smtClean="0">
              <a:solidFill>
                <a:schemeClr val="bg2">
                  <a:lumMod val="50000"/>
                </a:schemeClr>
              </a:solidFill>
              <a:latin typeface="+mj-lt"/>
              <a:ea typeface="Helvetica"/>
              <a:cs typeface="Helvetica"/>
              <a:sym typeface="Helvetica"/>
            </a:endParaRPr>
          </a:p>
          <a:p>
            <a:pPr marL="457200" indent="-457200" algn="l" defTabSz="528319">
              <a:spcBef>
                <a:spcPts val="2800"/>
              </a:spcBef>
              <a:buClr>
                <a:schemeClr val="bg2">
                  <a:lumMod val="50000"/>
                </a:schemeClr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Interfaz:</a:t>
            </a:r>
            <a:r>
              <a:rPr sz="2880" dirty="0" smtClean="0">
                <a:solidFill>
                  <a:srgbClr val="A5A7A9"/>
                </a:solidFill>
                <a:latin typeface="+mj-lt"/>
              </a:rPr>
              <a:t> </a:t>
            </a:r>
            <a:r>
              <a:rPr lang="es-ES" sz="2880" dirty="0" smtClean="0">
                <a:latin typeface="+mj-lt"/>
              </a:rPr>
              <a:t>pantalla principal con todas las aplicaciones, las cuales no tienen botón de salida.</a:t>
            </a:r>
          </a:p>
          <a:p>
            <a:pPr marL="457200" indent="-457200" algn="l" defTabSz="528319">
              <a:spcBef>
                <a:spcPts val="2800"/>
              </a:spcBef>
              <a:buClr>
                <a:schemeClr val="bg2">
                  <a:lumMod val="50000"/>
                </a:schemeClr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Características:</a:t>
            </a:r>
            <a:r>
              <a:rPr lang="es-ES" sz="2880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 </a:t>
            </a:r>
            <a:r>
              <a:rPr lang="es-ES" sz="2880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núcleo basado en XNU. Hace uso de C, C++ y Swift. La capa de la interfaz es llamada “</a:t>
            </a:r>
            <a:r>
              <a:rPr lang="es-ES" sz="2880" dirty="0" err="1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Cocoa</a:t>
            </a:r>
            <a:r>
              <a:rPr lang="es-ES" sz="2880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 Touch”. Optimización del hardware del dispositivo.</a:t>
            </a:r>
            <a:r>
              <a:rPr lang="es-ES" sz="2880" b="1" dirty="0" smtClean="0">
                <a:solidFill>
                  <a:schemeClr val="bg2">
                    <a:lumMod val="50000"/>
                  </a:schemeClr>
                </a:solidFill>
                <a:latin typeface="+mj-lt"/>
                <a:ea typeface="Helvetica"/>
                <a:cs typeface="Helvetica"/>
                <a:sym typeface="Helvetica"/>
              </a:rPr>
              <a:t> </a:t>
            </a:r>
            <a:endParaRPr lang="es-ES" sz="2880" b="1" dirty="0">
              <a:solidFill>
                <a:srgbClr val="11DD33"/>
              </a:solidFill>
              <a:latin typeface="+mj-lt"/>
              <a:ea typeface="Helvetica"/>
              <a:cs typeface="Helvetica"/>
              <a:sym typeface="Helvetica"/>
            </a:endParaRPr>
          </a:p>
          <a:p>
            <a:pPr marL="457200" indent="-457200" algn="l" defTabSz="528319">
              <a:spcBef>
                <a:spcPts val="2800"/>
              </a:spcBef>
              <a:buClr>
                <a:srgbClr val="A5A7A9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Seguridad: </a:t>
            </a:r>
            <a:r>
              <a:rPr lang="es-ES" sz="2880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figura como uno de los sistemas más seguros, principalmente por su encriptación.</a:t>
            </a:r>
            <a:endParaRPr sz="2880" dirty="0">
              <a:latin typeface="+mj-lt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448125" y="236664"/>
            <a:ext cx="1443664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rgbClr val="00ADEE"/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A5A7A9"/>
                </a:solidFill>
              </a:rPr>
              <a:t>Descripción de Tecnologías - iOS</a:t>
            </a:r>
            <a:endParaRPr dirty="0">
              <a:solidFill>
                <a:srgbClr val="A5A7A9"/>
              </a:solidFill>
            </a:endParaRPr>
          </a:p>
        </p:txBody>
      </p:sp>
      <p:pic>
        <p:nvPicPr>
          <p:cNvPr id="6" name="Picture 6" descr="http://vignette3.wikia.nocookie.net/telefono/images/7/7d/Apple.png/revision/latest?cb=20131230182623&amp;path-prefix=es"/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1992" y="1153039"/>
            <a:ext cx="9338687" cy="11397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recto 4"/>
          <p:cNvCxnSpPr/>
          <p:nvPr/>
        </p:nvCxnSpPr>
        <p:spPr>
          <a:xfrm flipV="1">
            <a:off x="448125" y="1493418"/>
            <a:ext cx="17008602" cy="367806"/>
          </a:xfrm>
          <a:prstGeom prst="line">
            <a:avLst/>
          </a:prstGeom>
          <a:noFill/>
          <a:ln w="57150" cap="flat">
            <a:solidFill>
              <a:srgbClr val="A5A7A9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7088316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ubTitle" sz="half" idx="1"/>
          </p:nvPr>
        </p:nvSpPr>
        <p:spPr>
          <a:xfrm>
            <a:off x="381000" y="2857500"/>
            <a:ext cx="10007600" cy="8336078"/>
          </a:xfrm>
          <a:prstGeom prst="rect">
            <a:avLst/>
          </a:prstGeom>
        </p:spPr>
        <p:txBody>
          <a:bodyPr anchor="ctr"/>
          <a:lstStyle/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Generales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</a:t>
            </a:r>
            <a:r>
              <a:rPr dirty="0" err="1"/>
              <a:t>sobre</a:t>
            </a:r>
            <a:r>
              <a:rPr dirty="0"/>
              <a:t> la </a:t>
            </a:r>
            <a:r>
              <a:rPr dirty="0" err="1"/>
              <a:t>empresa</a:t>
            </a:r>
            <a:r>
              <a:rPr dirty="0"/>
              <a:t> </a:t>
            </a:r>
            <a:r>
              <a:rPr dirty="0" err="1"/>
              <a:t>desarrolladora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</a:t>
            </a:r>
            <a:r>
              <a:rPr dirty="0" err="1"/>
              <a:t>sujeta</a:t>
            </a:r>
            <a:r>
              <a:rPr dirty="0"/>
              <a:t> a </a:t>
            </a:r>
            <a:r>
              <a:rPr dirty="0" err="1"/>
              <a:t>análisis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Económicos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gastos</a:t>
            </a:r>
            <a:r>
              <a:rPr dirty="0"/>
              <a:t> </a:t>
            </a:r>
            <a:r>
              <a:rPr dirty="0" err="1"/>
              <a:t>derivados</a:t>
            </a:r>
            <a:r>
              <a:rPr dirty="0"/>
              <a:t> de la </a:t>
            </a:r>
            <a:r>
              <a:rPr dirty="0" err="1"/>
              <a:t>adquisición</a:t>
            </a:r>
            <a:r>
              <a:rPr dirty="0"/>
              <a:t> y </a:t>
            </a:r>
            <a:r>
              <a:rPr dirty="0" err="1"/>
              <a:t>uso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</a:t>
            </a:r>
            <a:r>
              <a:rPr dirty="0" err="1"/>
              <a:t>sujeta</a:t>
            </a:r>
            <a:r>
              <a:rPr dirty="0"/>
              <a:t> a </a:t>
            </a:r>
            <a:r>
              <a:rPr dirty="0" err="1"/>
              <a:t>análisis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Técnicos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aspectos</a:t>
            </a:r>
            <a:r>
              <a:rPr dirty="0"/>
              <a:t> que </a:t>
            </a:r>
            <a:r>
              <a:rPr dirty="0" err="1"/>
              <a:t>rodean</a:t>
            </a:r>
            <a:r>
              <a:rPr dirty="0"/>
              <a:t> a la </a:t>
            </a:r>
            <a:r>
              <a:rPr dirty="0" err="1"/>
              <a:t>instalación</a:t>
            </a:r>
            <a:r>
              <a:rPr dirty="0"/>
              <a:t> y </a:t>
            </a:r>
            <a:r>
              <a:rPr dirty="0" err="1"/>
              <a:t>puesta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marcha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</a:t>
            </a:r>
            <a:r>
              <a:rPr dirty="0" err="1"/>
              <a:t>sujeta</a:t>
            </a:r>
            <a:r>
              <a:rPr dirty="0"/>
              <a:t> a </a:t>
            </a:r>
            <a:r>
              <a:rPr dirty="0" err="1"/>
              <a:t>análisis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Desarrollo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aspectos</a:t>
            </a:r>
            <a:r>
              <a:rPr dirty="0"/>
              <a:t> que </a:t>
            </a:r>
            <a:r>
              <a:rPr dirty="0" err="1"/>
              <a:t>rodean</a:t>
            </a:r>
            <a:r>
              <a:rPr dirty="0"/>
              <a:t> a al </a:t>
            </a:r>
            <a:r>
              <a:rPr dirty="0" err="1"/>
              <a:t>uso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para </a:t>
            </a:r>
            <a:r>
              <a:rPr dirty="0" err="1"/>
              <a:t>ejecutar</a:t>
            </a:r>
            <a:r>
              <a:rPr dirty="0"/>
              <a:t> </a:t>
            </a:r>
            <a:r>
              <a:rPr dirty="0" err="1"/>
              <a:t>distintos</a:t>
            </a:r>
            <a:r>
              <a:rPr dirty="0"/>
              <a:t> </a:t>
            </a:r>
            <a:r>
              <a:rPr dirty="0" err="1"/>
              <a:t>proyectos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Emulador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las </a:t>
            </a:r>
            <a:r>
              <a:rPr dirty="0" err="1"/>
              <a:t>oportunidades</a:t>
            </a:r>
            <a:r>
              <a:rPr dirty="0"/>
              <a:t> que </a:t>
            </a:r>
            <a:r>
              <a:rPr dirty="0" err="1"/>
              <a:t>ofrece</a:t>
            </a:r>
            <a:r>
              <a:rPr dirty="0"/>
              <a:t> la </a:t>
            </a:r>
            <a:r>
              <a:rPr dirty="0" err="1"/>
              <a:t>tecnología</a:t>
            </a:r>
            <a:r>
              <a:rPr dirty="0"/>
              <a:t> </a:t>
            </a:r>
            <a:r>
              <a:rPr dirty="0" err="1"/>
              <a:t>sujeta</a:t>
            </a:r>
            <a:r>
              <a:rPr dirty="0"/>
              <a:t> a </a:t>
            </a:r>
            <a:r>
              <a:rPr dirty="0" err="1"/>
              <a:t>análisis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cuanto</a:t>
            </a:r>
            <a:r>
              <a:rPr dirty="0"/>
              <a:t> a la </a:t>
            </a:r>
            <a:r>
              <a:rPr dirty="0" err="1"/>
              <a:t>ejecución</a:t>
            </a:r>
            <a:r>
              <a:rPr dirty="0"/>
              <a:t> de </a:t>
            </a:r>
            <a:r>
              <a:rPr dirty="0" err="1"/>
              <a:t>labores</a:t>
            </a:r>
            <a:r>
              <a:rPr dirty="0"/>
              <a:t> </a:t>
            </a:r>
            <a:r>
              <a:rPr dirty="0" err="1"/>
              <a:t>relacionados</a:t>
            </a:r>
            <a:r>
              <a:rPr dirty="0"/>
              <a:t> con las </a:t>
            </a:r>
            <a:r>
              <a:rPr dirty="0" err="1"/>
              <a:t>métricas</a:t>
            </a:r>
            <a:r>
              <a:rPr dirty="0"/>
              <a:t> y </a:t>
            </a:r>
            <a:r>
              <a:rPr dirty="0" err="1"/>
              <a:t>pruebas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Aplicaciones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móviles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aspectos</a:t>
            </a:r>
            <a:r>
              <a:rPr dirty="0"/>
              <a:t> que </a:t>
            </a:r>
            <a:r>
              <a:rPr dirty="0" err="1"/>
              <a:t>rodean</a:t>
            </a:r>
            <a:r>
              <a:rPr dirty="0"/>
              <a:t> a la </a:t>
            </a:r>
            <a:r>
              <a:rPr dirty="0" err="1"/>
              <a:t>distribución</a:t>
            </a:r>
            <a:r>
              <a:rPr dirty="0"/>
              <a:t> y </a:t>
            </a:r>
            <a:r>
              <a:rPr dirty="0" err="1"/>
              <a:t>publicación</a:t>
            </a:r>
            <a:r>
              <a:rPr dirty="0"/>
              <a:t> de las </a:t>
            </a:r>
            <a:r>
              <a:rPr dirty="0" err="1"/>
              <a:t>aplicaciones</a:t>
            </a:r>
            <a:r>
              <a:rPr dirty="0"/>
              <a:t>.</a:t>
            </a:r>
          </a:p>
        </p:txBody>
      </p:sp>
      <p:sp>
        <p:nvSpPr>
          <p:cNvPr id="120" name="Shape 120"/>
          <p:cNvSpPr/>
          <p:nvPr/>
        </p:nvSpPr>
        <p:spPr>
          <a:xfrm>
            <a:off x="-1245671" y="380999"/>
            <a:ext cx="1326094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rgbClr val="00ADEE"/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dirty="0" err="1"/>
              <a:t>Criterios</a:t>
            </a:r>
            <a:r>
              <a:rPr dirty="0"/>
              <a:t> de </a:t>
            </a:r>
            <a:r>
              <a:rPr dirty="0" err="1"/>
              <a:t>evaluación</a:t>
            </a:r>
            <a:endParaRPr dirty="0"/>
          </a:p>
        </p:txBody>
      </p:sp>
      <p:pic>
        <p:nvPicPr>
          <p:cNvPr id="121" name="tic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30000" y="2880270"/>
            <a:ext cx="11867059" cy="11867060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6" name="Conector recto 5"/>
          <p:cNvCxnSpPr/>
          <p:nvPr/>
        </p:nvCxnSpPr>
        <p:spPr>
          <a:xfrm flipV="1">
            <a:off x="381000" y="1549400"/>
            <a:ext cx="13193815" cy="311824"/>
          </a:xfrm>
          <a:prstGeom prst="line">
            <a:avLst/>
          </a:prstGeom>
          <a:noFill/>
          <a:ln w="57150" cap="flat">
            <a:solidFill>
              <a:srgbClr val="00ADEE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627851" y="336823"/>
            <a:ext cx="9996326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dirty="0" err="1">
                <a:solidFill>
                  <a:srgbClr val="4E4E4E"/>
                </a:solidFill>
              </a:rPr>
              <a:t>Evaluación</a:t>
            </a:r>
            <a:r>
              <a:rPr dirty="0">
                <a:solidFill>
                  <a:srgbClr val="4E4E4E"/>
                </a:solidFill>
              </a:rPr>
              <a:t> de </a:t>
            </a:r>
            <a:r>
              <a:rPr dirty="0" err="1">
                <a:solidFill>
                  <a:srgbClr val="4E4E4E"/>
                </a:solidFill>
              </a:rPr>
              <a:t>Criterios</a:t>
            </a:r>
            <a:endParaRPr dirty="0">
              <a:solidFill>
                <a:srgbClr val="4E4E4E"/>
              </a:solidFill>
            </a:endParaRP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1000" y="2857500"/>
            <a:ext cx="16510000" cy="10755825"/>
          </a:xfrm>
          <a:prstGeom prst="rect">
            <a:avLst/>
          </a:prstGeom>
          <a:ln>
            <a:noFill/>
          </a:ln>
        </p:spPr>
        <p:txBody>
          <a:bodyPr numCol="2" spcCol="825500" anchor="ctr"/>
          <a:lstStyle/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Generales</a:t>
            </a:r>
            <a:r>
              <a:rPr b="1" dirty="0">
                <a:solidFill>
                  <a:srgbClr val="414141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Competitividad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 smtClean="0"/>
              <a:t>Sistema operativo más usado en el mundo</a:t>
            </a:r>
            <a:r>
              <a:rPr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Material:</a:t>
            </a:r>
            <a:r>
              <a:rPr dirty="0"/>
              <a:t> </a:t>
            </a:r>
            <a:r>
              <a:rPr lang="es-ES" dirty="0" smtClean="0"/>
              <a:t>Disponible en Android </a:t>
            </a:r>
            <a:r>
              <a:rPr dirty="0" smtClean="0"/>
              <a:t>Developer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Contacto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 smtClean="0"/>
              <a:t>Mediante webs o lugares físicos</a:t>
            </a:r>
            <a:r>
              <a:rPr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Soporte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/>
              <a:t>Android </a:t>
            </a:r>
            <a:r>
              <a:rPr lang="es-ES" dirty="0" err="1"/>
              <a:t>Silver</a:t>
            </a:r>
            <a:r>
              <a:rPr lang="es-ES" dirty="0"/>
              <a:t> responde a incidencias</a:t>
            </a:r>
            <a:r>
              <a:rPr dirty="0" smtClean="0"/>
              <a:t>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Económicos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Adquisición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Precio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“</a:t>
            </a:r>
            <a:r>
              <a:rPr dirty="0" err="1"/>
              <a:t>Gratuito</a:t>
            </a:r>
            <a:r>
              <a:rPr dirty="0"/>
              <a:t>”.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Licencia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Las </a:t>
            </a:r>
            <a:r>
              <a:rPr dirty="0" err="1"/>
              <a:t>licencias</a:t>
            </a:r>
            <a:r>
              <a:rPr dirty="0"/>
              <a:t> para el </a:t>
            </a:r>
            <a:r>
              <a:rPr dirty="0" err="1"/>
              <a:t>desarrollo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“</a:t>
            </a:r>
            <a:r>
              <a:rPr dirty="0" err="1"/>
              <a:t>Gratuito</a:t>
            </a:r>
            <a:r>
              <a:rPr dirty="0"/>
              <a:t>”.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Equipo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 smtClean="0"/>
              <a:t>Cualquier ordenador</a:t>
            </a:r>
            <a:r>
              <a:rPr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FontTx/>
              <a:buChar char="✓"/>
              <a:defRPr sz="2115"/>
            </a:pPr>
            <a:r>
              <a:rPr lang="es-ES" b="1" dirty="0" smtClean="0">
                <a:latin typeface="Helvetica"/>
                <a:ea typeface="Helvetica"/>
                <a:cs typeface="Helvetica"/>
                <a:sym typeface="Helvetica"/>
              </a:rPr>
              <a:t>Play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Store:</a:t>
            </a:r>
            <a:r>
              <a:rPr dirty="0"/>
              <a:t> </a:t>
            </a:r>
            <a:r>
              <a:rPr lang="es-ES" dirty="0"/>
              <a:t>El registro como de desarrollador es de 25</a:t>
            </a:r>
            <a:r>
              <a:rPr lang="es-ES" dirty="0" smtClean="0"/>
              <a:t>€.</a:t>
            </a:r>
            <a:endParaRPr lang="es-ES"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 smtClean="0">
                <a:latin typeface="Helvetica"/>
                <a:ea typeface="Helvetica"/>
                <a:cs typeface="Helvetica"/>
                <a:sym typeface="Helvetica"/>
              </a:rPr>
              <a:t>Periodicidad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 smtClean="0"/>
              <a:t> </a:t>
            </a:r>
            <a:r>
              <a:rPr lang="es-ES" dirty="0"/>
              <a:t>Pago único sin necesidad de </a:t>
            </a:r>
            <a:r>
              <a:rPr lang="es-ES" dirty="0" smtClean="0"/>
              <a:t>renovación.</a:t>
            </a:r>
            <a:endParaRPr lang="es-ES"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 smtClean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Técnicos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Multisistema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/>
              <a:t>Cualquier equipo con un mínimo de </a:t>
            </a:r>
            <a:r>
              <a:rPr lang="es-ES" dirty="0" smtClean="0"/>
              <a:t>memoria. 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 smtClean="0">
                <a:latin typeface="Helvetica"/>
                <a:ea typeface="Helvetica"/>
                <a:cs typeface="Helvetica"/>
                <a:sym typeface="Helvetica"/>
              </a:rPr>
              <a:t>Instalación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Instalación</a:t>
            </a:r>
            <a:r>
              <a:rPr dirty="0"/>
              <a:t> </a:t>
            </a:r>
            <a:r>
              <a:rPr dirty="0" err="1"/>
              <a:t>muy</a:t>
            </a:r>
            <a:r>
              <a:rPr dirty="0"/>
              <a:t> </a:t>
            </a:r>
            <a:r>
              <a:rPr dirty="0" err="1"/>
              <a:t>sencilla</a:t>
            </a:r>
            <a:r>
              <a:rPr dirty="0"/>
              <a:t> a </a:t>
            </a:r>
            <a:r>
              <a:rPr dirty="0" err="1"/>
              <a:t>través</a:t>
            </a:r>
            <a:r>
              <a:rPr dirty="0"/>
              <a:t> de la </a:t>
            </a:r>
            <a:r>
              <a:rPr dirty="0" err="1"/>
              <a:t>tienda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 smtClean="0">
                <a:latin typeface="Helvetica"/>
                <a:ea typeface="Helvetica"/>
                <a:cs typeface="Helvetica"/>
                <a:sym typeface="Helvetica"/>
              </a:rPr>
              <a:t>Configuración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 smtClean="0"/>
              <a:t> </a:t>
            </a:r>
            <a:r>
              <a:rPr lang="it-IT" dirty="0"/>
              <a:t>Android Studio viene con una </a:t>
            </a:r>
            <a:r>
              <a:rPr lang="it-IT" dirty="0" smtClean="0"/>
              <a:t>configuración bastante </a:t>
            </a:r>
            <a:r>
              <a:rPr lang="it-IT" dirty="0"/>
              <a:t>completa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 smtClean="0">
                <a:latin typeface="Helvetica"/>
                <a:ea typeface="Helvetica"/>
                <a:cs typeface="Helvetica"/>
                <a:sym typeface="Helvetica"/>
              </a:rPr>
              <a:t>Almacenamiento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físico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 smtClean="0"/>
              <a:t>2-4 GB de RAM</a:t>
            </a:r>
            <a:endParaRPr b="1" dirty="0" smtClean="0">
              <a:latin typeface="Helvetica"/>
              <a:ea typeface="Helvetica"/>
              <a:cs typeface="Helvetica"/>
              <a:sym typeface="Helvetica"/>
            </a:endParaRP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Memoria:</a:t>
            </a:r>
            <a:r>
              <a:rPr dirty="0" smtClean="0"/>
              <a:t> </a:t>
            </a:r>
            <a:r>
              <a:rPr dirty="0" err="1" smtClean="0"/>
              <a:t>Consumo</a:t>
            </a:r>
            <a:r>
              <a:rPr dirty="0" smtClean="0"/>
              <a:t> </a:t>
            </a:r>
            <a:r>
              <a:rPr dirty="0" err="1" smtClean="0"/>
              <a:t>medio</a:t>
            </a:r>
            <a:r>
              <a:rPr dirty="0" smtClean="0"/>
              <a:t> de </a:t>
            </a:r>
            <a:r>
              <a:rPr dirty="0" err="1" smtClean="0"/>
              <a:t>memoria</a:t>
            </a:r>
            <a:r>
              <a:rPr dirty="0" smtClean="0"/>
              <a:t> (1</a:t>
            </a:r>
            <a:r>
              <a:rPr lang="es-ES" dirty="0" smtClean="0"/>
              <a:t>6</a:t>
            </a:r>
            <a:r>
              <a:rPr dirty="0" smtClean="0"/>
              <a:t>5 Mb).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FontTx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Calid</a:t>
            </a:r>
            <a:r>
              <a:rPr lang="es-ES" dirty="0" smtClean="0"/>
              <a:t>dad: bastante fallos sin </a:t>
            </a:r>
            <a:r>
              <a:rPr lang="es-ES" dirty="0" err="1" smtClean="0"/>
              <a:t>autorecuperación</a:t>
            </a:r>
            <a:endParaRPr lang="es-ES" dirty="0" smtClean="0"/>
          </a:p>
          <a:p>
            <a:pPr marL="525272" lvl="1" indent="-262636" algn="l" defTabSz="387984">
              <a:spcBef>
                <a:spcPts val="2100"/>
              </a:spcBef>
              <a:buSzPct val="75000"/>
              <a:buFontTx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Aprendizaje</a:t>
            </a:r>
            <a:r>
              <a:rPr dirty="0" smtClean="0"/>
              <a:t>:</a:t>
            </a:r>
            <a:r>
              <a:rPr lang="es-ES" dirty="0" smtClean="0"/>
              <a:t> sencillo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Desarrollo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Lenguajes</a:t>
            </a:r>
            <a:r>
              <a:rPr dirty="0"/>
              <a:t> de </a:t>
            </a:r>
            <a:r>
              <a:rPr dirty="0" err="1"/>
              <a:t>programación</a:t>
            </a:r>
            <a:r>
              <a:rPr dirty="0"/>
              <a:t> y </a:t>
            </a:r>
            <a:r>
              <a:rPr dirty="0" err="1"/>
              <a:t>estándares</a:t>
            </a:r>
            <a:r>
              <a:rPr dirty="0" smtClean="0"/>
              <a:t>:</a:t>
            </a:r>
            <a:r>
              <a:rPr lang="es-ES" dirty="0" smtClean="0"/>
              <a:t> único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Ayuda</a:t>
            </a:r>
            <a:r>
              <a:rPr dirty="0" smtClean="0"/>
              <a:t>:</a:t>
            </a:r>
            <a:r>
              <a:rPr lang="es-ES" dirty="0" smtClean="0"/>
              <a:t> sistema de sugerencia de código.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Complejidad</a:t>
            </a:r>
            <a:r>
              <a:rPr dirty="0" smtClean="0"/>
              <a:t>:</a:t>
            </a:r>
            <a:r>
              <a:rPr lang="es-ES" dirty="0" smtClean="0"/>
              <a:t> elección de permisos al iniciar la app.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POO</a:t>
            </a:r>
            <a:r>
              <a:rPr dirty="0" smtClean="0"/>
              <a:t>:</a:t>
            </a:r>
            <a:r>
              <a:rPr lang="es-ES" dirty="0" smtClean="0"/>
              <a:t> sí.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Emulador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Disponibilidad</a:t>
            </a:r>
            <a:r>
              <a:rPr dirty="0" smtClean="0"/>
              <a:t>:</a:t>
            </a:r>
            <a:r>
              <a:rPr lang="es-ES" dirty="0" smtClean="0"/>
              <a:t> sí.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Configuración</a:t>
            </a:r>
            <a:r>
              <a:rPr dirty="0" smtClean="0"/>
              <a:t>:</a:t>
            </a:r>
            <a:r>
              <a:rPr lang="es-ES" dirty="0" smtClean="0"/>
              <a:t> </a:t>
            </a:r>
            <a:r>
              <a:rPr lang="es-ES" dirty="0" err="1" smtClean="0"/>
              <a:t>autoconfigurable</a:t>
            </a:r>
            <a:r>
              <a:rPr lang="es-ES"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Arranque</a:t>
            </a:r>
            <a:r>
              <a:rPr dirty="0" smtClean="0"/>
              <a:t>:</a:t>
            </a:r>
            <a:r>
              <a:rPr lang="es-ES" dirty="0" smtClean="0"/>
              <a:t> 60-90”.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Clr>
                <a:srgbClr val="FF9EC5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 smtClean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Aplicaciones</a:t>
            </a:r>
            <a:r>
              <a:rPr b="1" dirty="0" smtClean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móviles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Distribución</a:t>
            </a:r>
            <a:r>
              <a:rPr dirty="0" smtClean="0"/>
              <a:t>:</a:t>
            </a:r>
            <a:r>
              <a:rPr lang="es-ES" dirty="0" smtClean="0"/>
              <a:t> fácil.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Publicación</a:t>
            </a:r>
            <a:r>
              <a:rPr dirty="0" smtClean="0"/>
              <a:t>:</a:t>
            </a:r>
            <a:r>
              <a:rPr lang="es-ES" dirty="0" smtClean="0"/>
              <a:t> fácil.</a:t>
            </a:r>
            <a:endParaRPr dirty="0"/>
          </a:p>
        </p:txBody>
      </p:sp>
      <p:cxnSp>
        <p:nvCxnSpPr>
          <p:cNvPr id="6" name="Conector recto 5"/>
          <p:cNvCxnSpPr/>
          <p:nvPr/>
        </p:nvCxnSpPr>
        <p:spPr>
          <a:xfrm flipV="1">
            <a:off x="381000" y="1549400"/>
            <a:ext cx="11875485" cy="311824"/>
          </a:xfrm>
          <a:prstGeom prst="line">
            <a:avLst/>
          </a:prstGeom>
          <a:noFill/>
          <a:ln w="57150" cap="flat">
            <a:solidFill>
              <a:srgbClr val="4E4E4E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26" name="Picture 2" descr="https://2.bp.blogspot.com/-dfyNqqc8jg4/VD2iWJqq2hI/AAAAAAAAaTE/qRPZwWgp0Yw/s1600/unnamed.pn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5E5E5"/>
              </a:clrFrom>
              <a:clrTo>
                <a:srgbClr val="E5E5E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8836" y="2552132"/>
            <a:ext cx="7110736" cy="12647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89507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-1004456" y="380999"/>
            <a:ext cx="1326094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Criterios</a:t>
            </a:r>
            <a:endParaRPr dirty="0"/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0999" y="2857500"/>
            <a:ext cx="17574491" cy="10755825"/>
          </a:xfrm>
          <a:prstGeom prst="rect">
            <a:avLst/>
          </a:prstGeom>
        </p:spPr>
        <p:txBody>
          <a:bodyPr numCol="2" spcCol="825500" anchor="ctr"/>
          <a:lstStyle/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Generales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Competitividad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Empresa</a:t>
            </a:r>
            <a:r>
              <a:rPr dirty="0"/>
              <a:t> </a:t>
            </a:r>
            <a:r>
              <a:rPr dirty="0" err="1"/>
              <a:t>líder</a:t>
            </a:r>
            <a:r>
              <a:rPr dirty="0"/>
              <a:t> del sector </a:t>
            </a:r>
            <a:r>
              <a:rPr dirty="0" err="1"/>
              <a:t>tecnológico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Material:</a:t>
            </a:r>
            <a:r>
              <a:rPr dirty="0"/>
              <a:t> </a:t>
            </a:r>
            <a:r>
              <a:rPr dirty="0" err="1"/>
              <a:t>Existencia</a:t>
            </a:r>
            <a:r>
              <a:rPr dirty="0"/>
              <a:t> de material de </a:t>
            </a:r>
            <a:r>
              <a:rPr dirty="0" err="1"/>
              <a:t>apoyo</a:t>
            </a:r>
            <a:r>
              <a:rPr dirty="0"/>
              <a:t> a </a:t>
            </a:r>
            <a:r>
              <a:rPr dirty="0" err="1"/>
              <a:t>través</a:t>
            </a:r>
            <a:r>
              <a:rPr dirty="0"/>
              <a:t> de Apple Developer.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Contacto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Existencia</a:t>
            </a:r>
            <a:r>
              <a:rPr dirty="0"/>
              <a:t> de </a:t>
            </a:r>
            <a:r>
              <a:rPr dirty="0" err="1"/>
              <a:t>distintas</a:t>
            </a:r>
            <a:r>
              <a:rPr dirty="0"/>
              <a:t> </a:t>
            </a:r>
            <a:r>
              <a:rPr dirty="0" err="1"/>
              <a:t>vías</a:t>
            </a:r>
            <a:r>
              <a:rPr dirty="0"/>
              <a:t> de </a:t>
            </a:r>
            <a:r>
              <a:rPr dirty="0" err="1"/>
              <a:t>contacto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Soporte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Existencia</a:t>
            </a:r>
            <a:r>
              <a:rPr dirty="0"/>
              <a:t> de </a:t>
            </a:r>
            <a:r>
              <a:rPr dirty="0" err="1"/>
              <a:t>soporte</a:t>
            </a:r>
            <a:r>
              <a:rPr dirty="0"/>
              <a:t> al </a:t>
            </a:r>
            <a:r>
              <a:rPr dirty="0" err="1"/>
              <a:t>usuario</a:t>
            </a:r>
            <a:r>
              <a:rPr dirty="0"/>
              <a:t>.</a:t>
            </a:r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Económicos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Adquisición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Precio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“</a:t>
            </a:r>
            <a:r>
              <a:rPr dirty="0" err="1"/>
              <a:t>Gratuito</a:t>
            </a:r>
            <a:r>
              <a:rPr dirty="0"/>
              <a:t>”.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Licencia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Las </a:t>
            </a:r>
            <a:r>
              <a:rPr dirty="0" err="1"/>
              <a:t>licencias</a:t>
            </a:r>
            <a:r>
              <a:rPr dirty="0"/>
              <a:t> para el </a:t>
            </a:r>
            <a:r>
              <a:rPr dirty="0" err="1"/>
              <a:t>desarrollo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“</a:t>
            </a:r>
            <a:r>
              <a:rPr dirty="0" err="1"/>
              <a:t>Gratuito</a:t>
            </a:r>
            <a:r>
              <a:rPr dirty="0"/>
              <a:t>”.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Equipo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Equipo</a:t>
            </a:r>
            <a:r>
              <a:rPr dirty="0"/>
              <a:t> Macintosh </a:t>
            </a:r>
            <a:r>
              <a:rPr dirty="0" err="1"/>
              <a:t>más</a:t>
            </a:r>
            <a:r>
              <a:rPr dirty="0"/>
              <a:t> </a:t>
            </a:r>
            <a:r>
              <a:rPr dirty="0" err="1"/>
              <a:t>económico</a:t>
            </a:r>
            <a:r>
              <a:rPr dirty="0"/>
              <a:t> (549€).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App Store:</a:t>
            </a:r>
            <a:r>
              <a:rPr dirty="0"/>
              <a:t> La </a:t>
            </a:r>
            <a:r>
              <a:rPr dirty="0" err="1"/>
              <a:t>licencia</a:t>
            </a:r>
            <a:r>
              <a:rPr dirty="0"/>
              <a:t> de </a:t>
            </a:r>
            <a:r>
              <a:rPr dirty="0" err="1"/>
              <a:t>desarrollador</a:t>
            </a:r>
            <a:r>
              <a:rPr dirty="0"/>
              <a:t> </a:t>
            </a:r>
            <a:r>
              <a:rPr dirty="0" err="1"/>
              <a:t>más</a:t>
            </a:r>
            <a:r>
              <a:rPr dirty="0"/>
              <a:t> </a:t>
            </a:r>
            <a:r>
              <a:rPr dirty="0" err="1"/>
              <a:t>económica</a:t>
            </a:r>
            <a:r>
              <a:rPr dirty="0"/>
              <a:t> (80€).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Periodicidad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Renovación</a:t>
            </a:r>
            <a:r>
              <a:rPr dirty="0"/>
              <a:t> </a:t>
            </a:r>
            <a:r>
              <a:rPr dirty="0" err="1"/>
              <a:t>anual</a:t>
            </a:r>
            <a:r>
              <a:rPr dirty="0"/>
              <a:t> de </a:t>
            </a:r>
            <a:r>
              <a:rPr dirty="0" err="1"/>
              <a:t>licencia</a:t>
            </a:r>
            <a:r>
              <a:rPr dirty="0"/>
              <a:t> de </a:t>
            </a:r>
            <a:r>
              <a:rPr dirty="0" err="1"/>
              <a:t>desarrollador</a:t>
            </a:r>
            <a:r>
              <a:rPr dirty="0"/>
              <a:t> (80€).</a:t>
            </a:r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Técnicos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Multisistema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Únicamente</a:t>
            </a:r>
            <a:r>
              <a:rPr dirty="0"/>
              <a:t> </a:t>
            </a:r>
            <a:r>
              <a:rPr dirty="0" err="1"/>
              <a:t>disponible</a:t>
            </a:r>
            <a:r>
              <a:rPr dirty="0"/>
              <a:t> para </a:t>
            </a:r>
            <a:r>
              <a:rPr dirty="0" err="1"/>
              <a:t>equipos</a:t>
            </a:r>
            <a:r>
              <a:rPr dirty="0"/>
              <a:t> Macintosh.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Instalación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Instalación</a:t>
            </a:r>
            <a:r>
              <a:rPr dirty="0"/>
              <a:t> </a:t>
            </a:r>
            <a:r>
              <a:rPr dirty="0" err="1"/>
              <a:t>muy</a:t>
            </a:r>
            <a:r>
              <a:rPr dirty="0"/>
              <a:t> </a:t>
            </a:r>
            <a:r>
              <a:rPr dirty="0" err="1"/>
              <a:t>sencilla</a:t>
            </a:r>
            <a:r>
              <a:rPr dirty="0"/>
              <a:t> a </a:t>
            </a:r>
            <a:r>
              <a:rPr dirty="0" err="1"/>
              <a:t>través</a:t>
            </a:r>
            <a:r>
              <a:rPr dirty="0"/>
              <a:t> de la </a:t>
            </a:r>
            <a:r>
              <a:rPr dirty="0" err="1"/>
              <a:t>tienda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Configuración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Xcode</a:t>
            </a:r>
            <a:r>
              <a:rPr dirty="0"/>
              <a:t> </a:t>
            </a:r>
            <a:r>
              <a:rPr dirty="0" err="1"/>
              <a:t>cuenta</a:t>
            </a:r>
            <a:r>
              <a:rPr dirty="0"/>
              <a:t> con </a:t>
            </a:r>
            <a:r>
              <a:rPr dirty="0" err="1"/>
              <a:t>una</a:t>
            </a:r>
            <a:r>
              <a:rPr dirty="0"/>
              <a:t> </a:t>
            </a:r>
            <a:r>
              <a:rPr dirty="0" err="1"/>
              <a:t>preconfiguración</a:t>
            </a:r>
            <a:r>
              <a:rPr dirty="0"/>
              <a:t> </a:t>
            </a:r>
            <a:r>
              <a:rPr dirty="0" err="1"/>
              <a:t>muy</a:t>
            </a:r>
            <a:r>
              <a:rPr dirty="0"/>
              <a:t> </a:t>
            </a:r>
            <a:r>
              <a:rPr dirty="0" err="1"/>
              <a:t>funcional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Almacenamiento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físico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Tamaño</a:t>
            </a:r>
            <a:r>
              <a:rPr dirty="0"/>
              <a:t> base de la </a:t>
            </a:r>
            <a:r>
              <a:rPr dirty="0" err="1"/>
              <a:t>aplicación</a:t>
            </a:r>
            <a:r>
              <a:rPr dirty="0"/>
              <a:t> (4.41GB).</a:t>
            </a:r>
            <a:endParaRPr b="1" dirty="0">
              <a:latin typeface="Helvetica"/>
              <a:ea typeface="Helvetica"/>
              <a:cs typeface="Helvetica"/>
              <a:sym typeface="Helvetica"/>
            </a:endParaRP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Memoria:</a:t>
            </a:r>
            <a:r>
              <a:rPr dirty="0"/>
              <a:t> </a:t>
            </a:r>
            <a:r>
              <a:rPr dirty="0" err="1"/>
              <a:t>Consumo</a:t>
            </a:r>
            <a:r>
              <a:rPr dirty="0"/>
              <a:t> </a:t>
            </a:r>
            <a:r>
              <a:rPr dirty="0" err="1"/>
              <a:t>medio</a:t>
            </a:r>
            <a:r>
              <a:rPr dirty="0"/>
              <a:t> de </a:t>
            </a:r>
            <a:r>
              <a:rPr dirty="0" err="1"/>
              <a:t>memoria</a:t>
            </a:r>
            <a:r>
              <a:rPr dirty="0"/>
              <a:t> (175 Mb).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Calidad</a:t>
            </a:r>
            <a:r>
              <a:rPr dirty="0" smtClean="0"/>
              <a:t>:</a:t>
            </a:r>
            <a:r>
              <a:rPr lang="es-ES" dirty="0"/>
              <a:t> </a:t>
            </a:r>
            <a:r>
              <a:rPr lang="es-ES" dirty="0" smtClean="0"/>
              <a:t>pocos fallos, </a:t>
            </a:r>
            <a:r>
              <a:rPr lang="es-ES" dirty="0" err="1" smtClean="0"/>
              <a:t>autorecuperable</a:t>
            </a:r>
            <a:r>
              <a:rPr lang="es-ES"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Aprendizaje</a:t>
            </a:r>
            <a:r>
              <a:rPr dirty="0" smtClean="0"/>
              <a:t>:</a:t>
            </a:r>
            <a:r>
              <a:rPr lang="es-ES" dirty="0" smtClean="0"/>
              <a:t> fácil.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Desarrollo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Lenguajes</a:t>
            </a:r>
            <a:r>
              <a:rPr dirty="0"/>
              <a:t> de </a:t>
            </a:r>
            <a:r>
              <a:rPr dirty="0" err="1"/>
              <a:t>programación</a:t>
            </a:r>
            <a:r>
              <a:rPr dirty="0"/>
              <a:t> y </a:t>
            </a:r>
            <a:r>
              <a:rPr dirty="0" err="1"/>
              <a:t>estándares</a:t>
            </a:r>
            <a:r>
              <a:rPr dirty="0" smtClean="0"/>
              <a:t>:</a:t>
            </a:r>
            <a:r>
              <a:rPr lang="es-ES" dirty="0" smtClean="0"/>
              <a:t> </a:t>
            </a:r>
            <a:r>
              <a:rPr lang="es-ES" dirty="0" err="1" smtClean="0"/>
              <a:t>Switf</a:t>
            </a:r>
            <a:r>
              <a:rPr lang="es-ES" dirty="0"/>
              <a:t> </a:t>
            </a:r>
            <a:r>
              <a:rPr lang="es-ES" dirty="0" smtClean="0"/>
              <a:t>/ Objetive C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Ayuda</a:t>
            </a:r>
            <a:r>
              <a:rPr dirty="0" smtClean="0"/>
              <a:t>:</a:t>
            </a:r>
            <a:r>
              <a:rPr lang="es-ES" dirty="0" smtClean="0"/>
              <a:t> sugerencia de código.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Complejidad</a:t>
            </a:r>
            <a:r>
              <a:rPr dirty="0" smtClean="0"/>
              <a:t>:</a:t>
            </a:r>
            <a:r>
              <a:rPr lang="es-ES" dirty="0" smtClean="0"/>
              <a:t> pedir certificaciones web.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POO</a:t>
            </a:r>
            <a:r>
              <a:rPr dirty="0" smtClean="0"/>
              <a:t>:</a:t>
            </a:r>
            <a:r>
              <a:rPr lang="es-ES" dirty="0" smtClean="0"/>
              <a:t> Sí.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Emulador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Disponibilidad</a:t>
            </a:r>
            <a:r>
              <a:rPr dirty="0" smtClean="0"/>
              <a:t>:</a:t>
            </a:r>
            <a:r>
              <a:rPr lang="es-ES" dirty="0" smtClean="0"/>
              <a:t> Sí.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Configuración</a:t>
            </a:r>
            <a:r>
              <a:rPr dirty="0" smtClean="0"/>
              <a:t>:</a:t>
            </a:r>
            <a:r>
              <a:rPr lang="es-ES" dirty="0" smtClean="0"/>
              <a:t> </a:t>
            </a:r>
            <a:r>
              <a:rPr lang="es-ES" dirty="0" err="1" smtClean="0"/>
              <a:t>Autocofigurable</a:t>
            </a:r>
            <a:r>
              <a:rPr lang="es-ES" dirty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Arranque</a:t>
            </a:r>
            <a:r>
              <a:rPr dirty="0" smtClean="0"/>
              <a:t>:</a:t>
            </a:r>
            <a:r>
              <a:rPr lang="es-ES" dirty="0" smtClean="0"/>
              <a:t> 105”.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Aplicaciones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móviles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Distribución</a:t>
            </a:r>
            <a:r>
              <a:rPr dirty="0" smtClean="0"/>
              <a:t>:</a:t>
            </a:r>
            <a:r>
              <a:rPr lang="es-ES" dirty="0" smtClean="0"/>
              <a:t> Solo tienda oficial.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Publicación</a:t>
            </a:r>
            <a:r>
              <a:rPr dirty="0" smtClean="0"/>
              <a:t>:</a:t>
            </a:r>
            <a:r>
              <a:rPr lang="es-ES" dirty="0" smtClean="0"/>
              <a:t> fácil.</a:t>
            </a:r>
            <a:endParaRPr dirty="0"/>
          </a:p>
        </p:txBody>
      </p:sp>
      <p:pic>
        <p:nvPicPr>
          <p:cNvPr id="127" name="pasted-image.tiff"/>
          <p:cNvPicPr>
            <a:picLocks noChangeAspect="1"/>
          </p:cNvPicPr>
          <p:nvPr/>
        </p:nvPicPr>
        <p:blipFill rotWithShape="1">
          <a:blip r:embed="rId2">
            <a:extLst/>
          </a:blip>
          <a:srcRect b="10209"/>
          <a:stretch/>
        </p:blipFill>
        <p:spPr>
          <a:xfrm>
            <a:off x="14036588" y="2561332"/>
            <a:ext cx="15605868" cy="11210086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6" name="Conector recto 5"/>
          <p:cNvCxnSpPr/>
          <p:nvPr/>
        </p:nvCxnSpPr>
        <p:spPr>
          <a:xfrm flipV="1">
            <a:off x="381000" y="1549400"/>
            <a:ext cx="11875485" cy="311824"/>
          </a:xfrm>
          <a:prstGeom prst="line">
            <a:avLst/>
          </a:prstGeom>
          <a:noFill/>
          <a:ln w="57150" cap="flat">
            <a:solidFill>
              <a:srgbClr val="C3971A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3050983" y="2272145"/>
            <a:ext cx="10834254" cy="10972800"/>
          </a:xfrm>
          <a:prstGeom prst="rect">
            <a:avLst/>
          </a:prstGeom>
          <a:noFill/>
          <a:ln w="76200" cap="flat">
            <a:solidFill>
              <a:srgbClr val="FFC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1066801" y="2272145"/>
            <a:ext cx="10834254" cy="10972800"/>
          </a:xfrm>
          <a:prstGeom prst="rect">
            <a:avLst/>
          </a:prstGeom>
          <a:noFill/>
          <a:ln w="76200" cap="flat">
            <a:solidFill>
              <a:srgbClr val="92D05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Shape 125"/>
          <p:cNvSpPr/>
          <p:nvPr/>
        </p:nvSpPr>
        <p:spPr>
          <a:xfrm>
            <a:off x="4186023" y="641623"/>
            <a:ext cx="459581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92D050"/>
                </a:solidFill>
              </a:rPr>
              <a:t>Fortalezas</a:t>
            </a:r>
            <a:endParaRPr dirty="0">
              <a:solidFill>
                <a:srgbClr val="92D050"/>
              </a:solidFill>
            </a:endParaRPr>
          </a:p>
        </p:txBody>
      </p:sp>
      <p:sp>
        <p:nvSpPr>
          <p:cNvPr id="9" name="Shape 125"/>
          <p:cNvSpPr/>
          <p:nvPr/>
        </p:nvSpPr>
        <p:spPr>
          <a:xfrm>
            <a:off x="15903309" y="588211"/>
            <a:ext cx="5129609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FFC000"/>
                </a:solidFill>
              </a:rPr>
              <a:t>Debilidades</a:t>
            </a:r>
            <a:endParaRPr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15825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13050983" y="2272145"/>
            <a:ext cx="10834254" cy="10972800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1066801" y="2272145"/>
            <a:ext cx="10834254" cy="10972800"/>
          </a:xfrm>
          <a:prstGeom prst="rect">
            <a:avLst/>
          </a:prstGeom>
          <a:noFill/>
          <a:ln w="76200" cap="flat">
            <a:solidFill>
              <a:srgbClr val="00B0F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Shape 125"/>
          <p:cNvSpPr/>
          <p:nvPr/>
        </p:nvSpPr>
        <p:spPr>
          <a:xfrm>
            <a:off x="3275517" y="645633"/>
            <a:ext cx="6416821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00B0F0"/>
                </a:solidFill>
              </a:rPr>
              <a:t>Oportunidades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8" name="Shape 125"/>
          <p:cNvSpPr/>
          <p:nvPr/>
        </p:nvSpPr>
        <p:spPr>
          <a:xfrm>
            <a:off x="16143755" y="645633"/>
            <a:ext cx="464871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FF0000"/>
                </a:solidFill>
              </a:rPr>
              <a:t>Amenazas</a:t>
            </a:r>
            <a:endParaRPr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66366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1408559" y="298815"/>
            <a:ext cx="785952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865F9E"/>
                </a:solidFill>
              </a:rPr>
              <a:t>Recomendación 1</a:t>
            </a:r>
            <a:endParaRPr dirty="0">
              <a:solidFill>
                <a:srgbClr val="865F9E"/>
              </a:solidFill>
            </a:endParaRP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1000" y="2359988"/>
            <a:ext cx="23670491" cy="10755825"/>
          </a:xfrm>
          <a:prstGeom prst="rect">
            <a:avLst/>
          </a:prstGeom>
        </p:spPr>
        <p:txBody>
          <a:bodyPr numCol="2" spcCol="825500" anchor="ctr">
            <a:normAutofit/>
          </a:bodyPr>
          <a:lstStyle/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Descripción: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Pequeña empresa </a:t>
            </a:r>
            <a:r>
              <a:rPr lang="es-ES" sz="3300" dirty="0" err="1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indie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 que quiere desarrollar su propio videojuego móvil. No dispone de mucho presupuesto ni de un gran equipo.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sz="2800" dirty="0">
              <a:solidFill>
                <a:schemeClr val="tx1"/>
              </a:solidFill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Desarrollo.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En ambas plataformas sería igual de fácil de desarrollar, pero Android presentaría mas problemas de compatibilidad.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sz="3300" dirty="0" smtClean="0">
              <a:solidFill>
                <a:schemeClr val="tx1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Precio </a:t>
            </a: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publicación</a:t>
            </a:r>
            <a:r>
              <a:rPr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Es más barato publicar las aplicaciones en Android, siendo en esta plataforma un precio de 25$ frente a los 99$ de iOS.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sz="3300" dirty="0">
              <a:solidFill>
                <a:schemeClr val="tx1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Posibles usuarios</a:t>
            </a:r>
            <a:r>
              <a:rPr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Aunque hay más usuarios de Android, según los estudios el numero de descargas de aplicaciones es mayor en iOS, con lo que se podría obtener un mayor ingreso.</a:t>
            </a:r>
            <a:endParaRPr sz="3300" dirty="0">
              <a:solidFill>
                <a:schemeClr val="tx1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cxnSp>
        <p:nvCxnSpPr>
          <p:cNvPr id="6" name="Conector recto 5"/>
          <p:cNvCxnSpPr/>
          <p:nvPr/>
        </p:nvCxnSpPr>
        <p:spPr>
          <a:xfrm flipV="1">
            <a:off x="381000" y="1549400"/>
            <a:ext cx="11875485" cy="311824"/>
          </a:xfrm>
          <a:prstGeom prst="line">
            <a:avLst/>
          </a:prstGeom>
          <a:noFill/>
          <a:ln w="57150" cap="flat">
            <a:solidFill>
              <a:srgbClr val="865F9E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26" name="Picture 2" descr="http://www.sagamotor.com/themes/renault_v1/img/encuesta.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7487" y="1549399"/>
            <a:ext cx="12846691" cy="1091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59788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1025</Words>
  <Application>Microsoft Office PowerPoint</Application>
  <PresentationFormat>Personalizado</PresentationFormat>
  <Paragraphs>124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Andale Mono</vt:lpstr>
      <vt:lpstr>Arial</vt:lpstr>
      <vt:lpstr>Century Gothic</vt:lpstr>
      <vt:lpstr>Helvetica</vt:lpstr>
      <vt:lpstr>Helvetica Light</vt:lpstr>
      <vt:lpstr>Helvetica Neue</vt:lpstr>
      <vt:lpstr>White</vt:lpstr>
      <vt:lpstr>Comparación de tecnologías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Patricia Sotodosos</cp:lastModifiedBy>
  <cp:revision>10</cp:revision>
  <dcterms:modified xsi:type="dcterms:W3CDTF">2016-04-11T12:21:38Z</dcterms:modified>
</cp:coreProperties>
</file>